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8" r:id="rId9"/>
    <p:sldId id="260" r:id="rId10"/>
    <p:sldId id="261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Schanker" userId="3c1f8114-eeaa-409f-bb97-574387fedc37" providerId="ADAL" clId="{1F392F89-599D-4C4B-9F20-B80DB342E7F6}"/>
    <pc:docChg chg="custSel delSld modSld sldOrd">
      <pc:chgData name="Jenny Schanker" userId="3c1f8114-eeaa-409f-bb97-574387fedc37" providerId="ADAL" clId="{1F392F89-599D-4C4B-9F20-B80DB342E7F6}" dt="2023-01-17T22:29:29.942" v="21" actId="47"/>
      <pc:docMkLst>
        <pc:docMk/>
      </pc:docMkLst>
      <pc:sldChg chg="modSp mod">
        <pc:chgData name="Jenny Schanker" userId="3c1f8114-eeaa-409f-bb97-574387fedc37" providerId="ADAL" clId="{1F392F89-599D-4C4B-9F20-B80DB342E7F6}" dt="2023-01-17T19:46:34.594" v="16" actId="20577"/>
        <pc:sldMkLst>
          <pc:docMk/>
          <pc:sldMk cId="2788369625" sldId="258"/>
        </pc:sldMkLst>
        <pc:spChg chg="mod">
          <ac:chgData name="Jenny Schanker" userId="3c1f8114-eeaa-409f-bb97-574387fedc37" providerId="ADAL" clId="{1F392F89-599D-4C4B-9F20-B80DB342E7F6}" dt="2023-01-17T19:46:34.594" v="16" actId="20577"/>
          <ac:spMkLst>
            <pc:docMk/>
            <pc:sldMk cId="2788369625" sldId="258"/>
            <ac:spMk id="2" creationId="{9A7D606C-DBDB-5476-8445-0DA54AC0EB00}"/>
          </ac:spMkLst>
        </pc:spChg>
      </pc:sldChg>
      <pc:sldChg chg="ord">
        <pc:chgData name="Jenny Schanker" userId="3c1f8114-eeaa-409f-bb97-574387fedc37" providerId="ADAL" clId="{1F392F89-599D-4C4B-9F20-B80DB342E7F6}" dt="2023-01-17T22:28:56.362" v="20"/>
        <pc:sldMkLst>
          <pc:docMk/>
          <pc:sldMk cId="1786000707" sldId="265"/>
        </pc:sldMkLst>
      </pc:sldChg>
      <pc:sldChg chg="del">
        <pc:chgData name="Jenny Schanker" userId="3c1f8114-eeaa-409f-bb97-574387fedc37" providerId="ADAL" clId="{1F392F89-599D-4C4B-9F20-B80DB342E7F6}" dt="2023-01-17T22:29:29.942" v="21" actId="47"/>
        <pc:sldMkLst>
          <pc:docMk/>
          <pc:sldMk cId="281331336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1472-8BC6-4932-9DA9-D13EE4CA2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B033E-137D-C9DA-8F8B-CD8FA2C2E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D169-FE63-1A45-DA88-2E4F4B3F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B29FA-6009-DEBC-A061-185051A1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943AD-1867-C5DA-A13A-337F0801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4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CEBE-BD39-172D-0105-0F50FF54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11B90-FE31-A06A-48A8-207BFA722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03B16-E39F-9959-10C4-51C9693A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0DDAF-9E7B-AF64-A30D-CF8441DD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C1947-6045-727D-5D9C-C634C7FF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1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15CA8-A0CF-5F36-F7F8-1BB618C3F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B769D-02C9-A344-5AD3-237C93CF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9D682-76BE-3B5B-1534-6E64FB28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6FED-AB67-860B-C09F-5BC28719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6AF7-0C11-64FA-6F6A-809D5C0F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1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102B-F7C2-6038-5DD2-DB9A07A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2644-3145-79E1-73C2-39005EFFC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47A6C-A7A8-524D-CED6-CCAA8645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A5819-D765-BFE4-0375-E06FB8F8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C16F2-E955-7140-181C-C9435E50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BFBC-4506-C631-B44B-A8A0B9F1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EEB22-14BB-06E8-56A0-3DDB106ED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7A01C-C105-D5EF-54B5-A706AF89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6423C-F806-8D43-6286-3F9E45B3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7782-3884-73FE-76B7-F8A8D289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6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7D25-6917-8897-0CF9-62D4489B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D2FE-1DE9-87A0-FF67-C79FE39E4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62F36-83BC-65D7-0018-B5B03FC15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F5596-B8F9-F9FD-761A-0DAA60A0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4DC06-649B-0B66-2A65-F0F62A27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FDC3-2AB6-997F-43A8-9462E136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1B52-7923-AFBC-65AF-D8FF5820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753C5-F1DC-E05A-8B00-76AE105DE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47E28-E0BA-DBFC-DD5B-E4860347A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1BCD4-AC18-7C27-679D-7D79B7731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7A93A-6D4F-3A72-490D-9B6C39A9F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2B828-ABBC-EF02-B82E-2BE4E607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20398-B63A-046C-B1EB-33E77A11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F2907-6C10-94F8-9D0F-5EDB8283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A8B9-DFB1-3B21-347E-144B2B214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9836A-EC01-FEA7-8357-AFFB3FBB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65EF1-8019-8528-1465-72F8286C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48969-DFF0-2679-6858-635EFD88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2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8B773-F86F-CCA3-C3A7-D0C6B7A0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F9006-AF41-8CF7-188E-9B3BB00B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4B423-E7D4-C011-962D-70CE162A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4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4D7D-11EF-D7CA-809F-315B2B8A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D5E9A-905F-FE94-01EC-702DD8B3D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4D12-90EC-3AE2-4497-318F491C8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9FC67-847C-396F-7D95-A641BD87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DD4C0-4660-F104-A845-8C542861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04A57-AB47-DE05-E8C7-CE6678DB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3889-5518-17DD-250B-34B1FA1D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E9FB2-2AAD-97E0-BC9E-D8AAEC078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34401-667F-95C1-44C0-57D70437B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E2585-395B-C62E-AFD7-9D87A4C3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43D4A-6F10-BDE6-55B5-D326A965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DFD8C-7910-075F-7CE3-8084D0AB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8FCA6-FFEA-60D3-17C4-8202734F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5D7A3-9BEB-5259-06B8-C8D7F2BEC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1D1D-3AE5-9919-00F9-75D62E4D2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2FE05-397E-4B62-B82F-1BBEDAF0A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AC652-5A4F-C0A5-7FC7-EDAD8D264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F7D53-7B0D-25D1-AAEF-AF12E00C9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44A6-A287-45A6-8237-9160D18C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9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p.constantcontactpages.com/su/OCJxXNY?source_id=100c1534-4c79-4267-8e30-ae0ab1d5d71f&amp;source_type=em&amp;c=NZZtWqJPQGGiYpHQyM_W29uEw8Wgix6B016WpDvRd4XaOGOnJ1qXlQ==" TargetMode="External"/><Relationship Id="rId2" Type="http://schemas.openxmlformats.org/officeDocument/2006/relationships/hyperlink" Target="https://www.mcca.org/academiccatchu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schanker@mcc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ure.mi.gov/documents/2021-2022/publicact/pdf/2022-PA-014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ca.org/academiccatchu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97439-BA6B-33D8-DCFD-4A92B191D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5852" y="1118937"/>
            <a:ext cx="3404937" cy="2683187"/>
          </a:xfrm>
        </p:spPr>
        <p:txBody>
          <a:bodyPr anchor="b">
            <a:normAutofit/>
          </a:bodyPr>
          <a:lstStyle/>
          <a:p>
            <a:pPr algn="l"/>
            <a:r>
              <a:rPr lang="en-US" sz="3700" b="1" dirty="0">
                <a:solidFill>
                  <a:schemeClr val="tx2"/>
                </a:solidFill>
              </a:rPr>
              <a:t>Workshop #1: Program Overview</a:t>
            </a:r>
            <a:br>
              <a:rPr lang="en-US" sz="3700" dirty="0">
                <a:solidFill>
                  <a:schemeClr val="tx2"/>
                </a:solidFill>
              </a:rPr>
            </a:br>
            <a:br>
              <a:rPr lang="en-US" sz="3700" dirty="0">
                <a:solidFill>
                  <a:schemeClr val="tx2"/>
                </a:solidFill>
              </a:rPr>
            </a:br>
            <a:endParaRPr lang="en-US" sz="37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EC84A-1280-A821-B4E5-9351A0EA1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5852" y="4025019"/>
            <a:ext cx="3404937" cy="1714044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</a:rPr>
              <a:t>January 17, 2023</a:t>
            </a:r>
          </a:p>
          <a:p>
            <a:pPr algn="l"/>
            <a:r>
              <a:rPr lang="en-US" sz="2800" dirty="0">
                <a:solidFill>
                  <a:schemeClr val="tx2"/>
                </a:solidFill>
              </a:rPr>
              <a:t>4 p.m.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5B78EF0-BF51-66DA-B19C-F4EC66E6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183" y="1824030"/>
            <a:ext cx="5673486" cy="35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4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D1519-42AE-4AB3-CBD3-4DBA6A14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Resources Available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92C6B-2ABA-22DC-F96B-638D19E5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  <a:hlinkClick r:id="rId2"/>
              </a:rPr>
              <a:t>Academic Catch-Up </a:t>
            </a:r>
            <a:r>
              <a:rPr lang="en-US" sz="2400" dirty="0">
                <a:solidFill>
                  <a:schemeClr val="tx2"/>
                </a:solidFill>
              </a:rPr>
              <a:t>Information and FAQs</a:t>
            </a:r>
          </a:p>
          <a:p>
            <a:r>
              <a:rPr lang="en-US" sz="2400" dirty="0">
                <a:solidFill>
                  <a:schemeClr val="tx2"/>
                </a:solidFill>
              </a:rPr>
              <a:t>Virtual workshops for participating colleges: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2/7: Delivering Developmental Instruction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2/21: Integrating College Knowledge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3/7: Supporting Student Basic Needs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3/21: Providing Ongoing Support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4/4: Reporting Requirements</a:t>
            </a:r>
          </a:p>
          <a:p>
            <a:r>
              <a:rPr lang="en-US" sz="2400" dirty="0">
                <a:solidFill>
                  <a:schemeClr val="tx2"/>
                </a:solidFill>
                <a:hlinkClick r:id="rId3"/>
              </a:rPr>
              <a:t>Sign Up </a:t>
            </a:r>
            <a:r>
              <a:rPr lang="en-US" sz="2400" dirty="0">
                <a:solidFill>
                  <a:schemeClr val="tx2"/>
                </a:solidFill>
              </a:rPr>
              <a:t>for Updates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0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FDCC26-E49A-FCF4-5763-55166AA7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Questions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 descr="Questions">
            <a:extLst>
              <a:ext uri="{FF2B5EF4-FFF2-40B4-BE49-F238E27FC236}">
                <a16:creationId xmlns:a16="http://schemas.microsoft.com/office/drawing/2014/main" id="{33F20F1C-B3C6-4B3F-B2DF-4A7C6D26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EA59B-63AF-9A69-3F90-070BC291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Contact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E6BF9-689B-E5CD-87B5-22E61DA63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Jenny Schanker, Senior Director of Learning and Research </a:t>
            </a:r>
            <a:r>
              <a:rPr lang="en-US" sz="2400" dirty="0">
                <a:solidFill>
                  <a:schemeClr val="tx2"/>
                </a:solidFill>
                <a:hlinkClick r:id="rId2"/>
              </a:rPr>
              <a:t>jschanker@mcca.org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387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7DE02-6B7D-9D28-7256-CA637D1E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AE3CF9-9CE3-8082-4122-1F9E1D585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Welcome and Introductions</a:t>
            </a:r>
          </a:p>
          <a:p>
            <a:r>
              <a:rPr lang="en-US" sz="2400" dirty="0">
                <a:solidFill>
                  <a:schemeClr val="tx2"/>
                </a:solidFill>
              </a:rPr>
              <a:t>About Academic Catch-Up</a:t>
            </a:r>
          </a:p>
          <a:p>
            <a:r>
              <a:rPr lang="en-US" sz="2400" dirty="0">
                <a:solidFill>
                  <a:schemeClr val="tx2"/>
                </a:solidFill>
              </a:rPr>
              <a:t>Program Requirements</a:t>
            </a:r>
          </a:p>
          <a:p>
            <a:r>
              <a:rPr lang="en-US" sz="2400" dirty="0">
                <a:solidFill>
                  <a:schemeClr val="tx2"/>
                </a:solidFill>
              </a:rPr>
              <a:t>Funding</a:t>
            </a:r>
          </a:p>
          <a:p>
            <a:r>
              <a:rPr lang="en-US" sz="2400" dirty="0">
                <a:solidFill>
                  <a:schemeClr val="tx2"/>
                </a:solidFill>
              </a:rPr>
              <a:t>Program Example: GRCC Raider Ready</a:t>
            </a:r>
          </a:p>
          <a:p>
            <a:r>
              <a:rPr lang="en-US" sz="2400" dirty="0">
                <a:solidFill>
                  <a:schemeClr val="tx2"/>
                </a:solidFill>
              </a:rPr>
              <a:t>Application Process</a:t>
            </a:r>
          </a:p>
          <a:p>
            <a:r>
              <a:rPr lang="en-US" sz="2400" dirty="0">
                <a:solidFill>
                  <a:schemeClr val="tx2"/>
                </a:solidFill>
              </a:rPr>
              <a:t>Information and Resources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Graphic 6" descr="Check List">
            <a:extLst>
              <a:ext uri="{FF2B5EF4-FFF2-40B4-BE49-F238E27FC236}">
                <a16:creationId xmlns:a16="http://schemas.microsoft.com/office/drawing/2014/main" id="{30FA78E9-19CF-283C-0E3B-51B503F0C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8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7D606C-DBDB-5476-8445-0DA54AC0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55098"/>
            <a:ext cx="5760719" cy="47478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Welcome!</a:t>
            </a:r>
            <a:br>
              <a:rPr lang="en-US" sz="4000" b="1" dirty="0">
                <a:solidFill>
                  <a:schemeClr val="tx2"/>
                </a:solidFill>
              </a:rPr>
            </a:b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Rename yourself to include your college.</a:t>
            </a:r>
            <a:br>
              <a:rPr lang="en-US" sz="4000" dirty="0">
                <a:solidFill>
                  <a:schemeClr val="tx2"/>
                </a:solidFill>
              </a:rPr>
            </a:b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Say hello and add your name, college and role in the chat.</a:t>
            </a:r>
            <a:br>
              <a:rPr lang="en-US" sz="4000" dirty="0">
                <a:solidFill>
                  <a:schemeClr val="tx2"/>
                </a:solidFill>
              </a:rPr>
            </a:br>
            <a:br>
              <a:rPr lang="en-US" sz="4000" dirty="0">
                <a:solidFill>
                  <a:schemeClr val="tx2"/>
                </a:solidFill>
              </a:rPr>
            </a:b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836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40D59-EDA7-C511-FCDC-8D2C5DB5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163848"/>
            <a:ext cx="982980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About Academic Catch-Up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Content Placeholder 20" descr="Icon&#10;&#10;Description automatically generated">
            <a:extLst>
              <a:ext uri="{FF2B5EF4-FFF2-40B4-BE49-F238E27FC236}">
                <a16:creationId xmlns:a16="http://schemas.microsoft.com/office/drawing/2014/main" id="{B01C3670-5C1E-B241-5349-418FDE888A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65" y="2837712"/>
            <a:ext cx="2431705" cy="3217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9B8E-EE64-88C6-4815-B821562C1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3451" y="2827419"/>
            <a:ext cx="5540620" cy="32276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/>
            <a:r>
              <a:rPr lang="en-US" sz="2000" dirty="0">
                <a:solidFill>
                  <a:schemeClr val="tx2"/>
                </a:solidFill>
              </a:rPr>
              <a:t>The FY2023 budget allocated $10 million for the Academic Catch-Up Program (Sec. 216(a)).  The program will support community colleges’ efforts to combat learning loss among recent high school graduates who experienced interruptions to in-person learning due to the COVID-19 pandemic. </a:t>
            </a:r>
          </a:p>
          <a:p>
            <a:pPr marL="0"/>
            <a:r>
              <a:rPr lang="en-US" sz="2000" dirty="0">
                <a:solidFill>
                  <a:schemeClr val="tx2"/>
                </a:solidFill>
              </a:rPr>
              <a:t>All MCCA colleges are encouraged to apply for this funding which will be distributed according to a formula that reflects estimated program costs plus a per-student allocation determined by college enrollment. Funding is available for all colleges that complete an application.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7892206-8E7A-F9C3-C9CA-F07D962B9976}"/>
              </a:ext>
            </a:extLst>
          </p:cNvPr>
          <p:cNvSpPr txBox="1"/>
          <p:nvPr/>
        </p:nvSpPr>
        <p:spPr>
          <a:xfrm>
            <a:off x="5909265" y="6330350"/>
            <a:ext cx="239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Public Act 144</a:t>
            </a:r>
            <a:r>
              <a:rPr lang="en-US" dirty="0"/>
              <a:t> of 2022</a:t>
            </a:r>
          </a:p>
        </p:txBody>
      </p:sp>
    </p:spTree>
    <p:extLst>
      <p:ext uri="{BB962C8B-B14F-4D97-AF65-F5344CB8AC3E}">
        <p14:creationId xmlns:p14="http://schemas.microsoft.com/office/powerpoint/2010/main" val="402050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A4A3FCF0-D79C-7D4B-5902-B459D2E7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Academic Catch-Up Workgroup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D66EC-E3F7-9076-0F45-2B823385C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Establish a group that reviews community college applications and determines award funding. </a:t>
            </a:r>
            <a:r>
              <a:rPr lang="en-US" sz="20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group included the following members:</a:t>
            </a: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Brandy Johnson, MCCA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Erica Orians, MCCA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Ryan Fewins-Bliss, MCAN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Kojo Quartey, Monroe County Community College 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Nick </a:t>
            </a:r>
            <a:r>
              <a:rPr lang="en-US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Nissley</a:t>
            </a: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Northwestern Michigan College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Jim Sawyer, Macomb Community College 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Jayshona Hicks, Office of Sixty by 30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Jenny Schanker, MCCA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Brian Knetl, GRCC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Bob Kefgen, MASSP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7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2B4B54-D75C-7E08-E773-6F6B875C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804" y="930832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Program Requirements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FF505-EAE7-5799-3BCE-DF8F4C97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997634"/>
            <a:ext cx="9833548" cy="4498960"/>
          </a:xfrm>
        </p:spPr>
        <p:txBody>
          <a:bodyPr anchor="ctr">
            <a:normAutofit lnSpcReduction="10000"/>
          </a:bodyPr>
          <a:lstStyle/>
          <a:p>
            <a:pPr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Submit an application.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Offer a summer educational program that is focused on English and mathematics to any incoming college student enrolled in a public in-state community college or university that is free of charge to the student.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Enroll students who complete the summer educational program in college-level English or mathematics or co-requisite courses in English or mathematics.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Provide transportation support and classroom supplies to students enrolled in the program. Classroom supplies must include access to a laptop, wireless internet access, and technical support during the program.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Provide both in-person and online instruction options.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Provide individualized support for career exploration, admission, and financial aid.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Provide support for student basic needs, including, but not limited to, food assistance, during the program.</a:t>
            </a:r>
          </a:p>
          <a:p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705C44-E4AC-AD70-639D-3EF34D91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Funding</a:t>
            </a:r>
            <a:endParaRPr lang="en-US" sz="36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D82E4F-697C-6788-6B6D-4573D7E1C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9522" y="1700784"/>
            <a:ext cx="3435446" cy="378561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75F83C-CB09-8909-B41B-2EC6BC259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10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Estimated funding for each college include a base allocation of $83,000 for each institution (base) plus a per student allocation (per student) based on the total targeted number of students to serve. </a:t>
            </a:r>
          </a:p>
        </p:txBody>
      </p:sp>
    </p:spTree>
    <p:extLst>
      <p:ext uri="{BB962C8B-B14F-4D97-AF65-F5344CB8AC3E}">
        <p14:creationId xmlns:p14="http://schemas.microsoft.com/office/powerpoint/2010/main" val="416773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ABB65B6F-DB3A-0100-8F19-E1553196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Program Example: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GRCC Bridges to College Raider Ready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C636472-2E5D-4A67-EDC1-59B5C42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241" y="3521220"/>
            <a:ext cx="4310094" cy="2295542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248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02B4B54-D75C-7E08-E773-6F6B875C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Application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FF505-EAE7-5799-3BCE-DF8F4C97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>
                <a:solidFill>
                  <a:schemeClr val="tx2"/>
                </a:solidFill>
              </a:rPr>
              <a:t>All</a:t>
            </a:r>
            <a:r>
              <a:rPr lang="en-US" sz="2400" dirty="0">
                <a:solidFill>
                  <a:schemeClr val="tx2"/>
                </a:solidFill>
              </a:rPr>
              <a:t> MCCA member colleges are eligible to apply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Colleges are NOT required to participate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Online application is available on the Academic Catch-Up Program </a:t>
            </a:r>
            <a:r>
              <a:rPr lang="en-US" sz="2400" dirty="0">
                <a:solidFill>
                  <a:schemeClr val="tx2"/>
                </a:solidFill>
                <a:hlinkClick r:id="rId2"/>
              </a:rPr>
              <a:t>website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Applications are due by January 31, 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Applications will be evaluated based on meeting the criteria in the statute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5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79b7cc-f02f-406a-8e74-b4d4d3196546" xsi:nil="true"/>
    <lcf76f155ced4ddcb4097134ff3c332f xmlns="e641db3c-9230-4935-a5ac-cf79bff94b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9814011A6E443A2F01F814C763961" ma:contentTypeVersion="16" ma:contentTypeDescription="Create a new document." ma:contentTypeScope="" ma:versionID="edd983941069231110a23d2070d3ff0f">
  <xsd:schema xmlns:xsd="http://www.w3.org/2001/XMLSchema" xmlns:xs="http://www.w3.org/2001/XMLSchema" xmlns:p="http://schemas.microsoft.com/office/2006/metadata/properties" xmlns:ns2="e641db3c-9230-4935-a5ac-cf79bff94bbb" xmlns:ns3="5579b7cc-f02f-406a-8e74-b4d4d3196546" targetNamespace="http://schemas.microsoft.com/office/2006/metadata/properties" ma:root="true" ma:fieldsID="0d9ab536cf308787886f37905366b738" ns2:_="" ns3:_="">
    <xsd:import namespace="e641db3c-9230-4935-a5ac-cf79bff94bbb"/>
    <xsd:import namespace="5579b7cc-f02f-406a-8e74-b4d4d3196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1db3c-9230-4935-a5ac-cf79bff94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accdda7-514b-4766-bb67-e6c3f57f8f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9b7cc-f02f-406a-8e74-b4d4d3196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0d73829-0c3e-409c-b0ef-f23e2bdb8281}" ma:internalName="TaxCatchAll" ma:showField="CatchAllData" ma:web="5579b7cc-f02f-406a-8e74-b4d4d3196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481DD3-B9D5-4EBF-88C1-CDFC28B3DA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D3F7E1-3D40-4BC8-B34B-E4C608D3E3E0}">
  <ds:schemaRefs>
    <ds:schemaRef ds:uri="http://schemas.microsoft.com/office/2006/metadata/properties"/>
    <ds:schemaRef ds:uri="http://schemas.microsoft.com/office/infopath/2007/PartnerControls"/>
    <ds:schemaRef ds:uri="5579b7cc-f02f-406a-8e74-b4d4d3196546"/>
    <ds:schemaRef ds:uri="e641db3c-9230-4935-a5ac-cf79bff94bbb"/>
  </ds:schemaRefs>
</ds:datastoreItem>
</file>

<file path=customXml/itemProps3.xml><?xml version="1.0" encoding="utf-8"?>
<ds:datastoreItem xmlns:ds="http://schemas.openxmlformats.org/officeDocument/2006/customXml" ds:itemID="{3A369755-FC2E-4970-AAB2-7BB9BFA78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1db3c-9230-4935-a5ac-cf79bff94bbb"/>
    <ds:schemaRef ds:uri="5579b7cc-f02f-406a-8e74-b4d4d3196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530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Workshop #1: Program Overview  </vt:lpstr>
      <vt:lpstr>Agenda</vt:lpstr>
      <vt:lpstr>Welcome!  Rename yourself to include your college.  Say hello and add your name, college and role in the chat.  </vt:lpstr>
      <vt:lpstr>About Academic Catch-Up</vt:lpstr>
      <vt:lpstr>Academic Catch-Up Workgroup</vt:lpstr>
      <vt:lpstr>Program Requirements</vt:lpstr>
      <vt:lpstr>Funding</vt:lpstr>
      <vt:lpstr>Program Example: GRCC Bridges to College Raider Ready </vt:lpstr>
      <vt:lpstr>Application Process</vt:lpstr>
      <vt:lpstr>Resources Available</vt:lpstr>
      <vt:lpstr>Questions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Catch-Up Program</dc:title>
  <dc:creator>Jenny Schanker</dc:creator>
  <cp:lastModifiedBy>Jenny Schanker</cp:lastModifiedBy>
  <cp:revision>2</cp:revision>
  <dcterms:created xsi:type="dcterms:W3CDTF">2023-01-12T16:10:58Z</dcterms:created>
  <dcterms:modified xsi:type="dcterms:W3CDTF">2023-01-17T22:29:40Z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0x01010084D9814011A6E443A2F01F814C763961</vt:lpwstr>
  </property>
  <property fmtid="{D5CDD505-2E9C-101B-9397-08002B2CF9AE}" pid="3" name="MediaServiceImageTags">
    <vt:lpwstr/>
  </property>
</Properties>
</file>